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3" r:id="rId3"/>
    <p:sldId id="261" r:id="rId4"/>
    <p:sldId id="278" r:id="rId5"/>
    <p:sldId id="262" r:id="rId6"/>
    <p:sldId id="264" r:id="rId7"/>
    <p:sldId id="266" r:id="rId8"/>
    <p:sldId id="267" r:id="rId9"/>
    <p:sldId id="272" r:id="rId10"/>
    <p:sldId id="273" r:id="rId11"/>
    <p:sldId id="274" r:id="rId12"/>
    <p:sldId id="268" r:id="rId13"/>
    <p:sldId id="269" r:id="rId14"/>
    <p:sldId id="279" r:id="rId15"/>
    <p:sldId id="271" r:id="rId16"/>
    <p:sldId id="280" r:id="rId17"/>
    <p:sldId id="281" r:id="rId18"/>
    <p:sldId id="28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4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02A0-45B2-4944-B23D-31E152C9650A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91CD-044E-4383-9901-17ACA8A0E9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02A0-45B2-4944-B23D-31E152C9650A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91CD-044E-4383-9901-17ACA8A0E9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02A0-45B2-4944-B23D-31E152C9650A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91CD-044E-4383-9901-17ACA8A0E9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02A0-45B2-4944-B23D-31E152C9650A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91CD-044E-4383-9901-17ACA8A0E9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02A0-45B2-4944-B23D-31E152C9650A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91CD-044E-4383-9901-17ACA8A0E9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02A0-45B2-4944-B23D-31E152C9650A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91CD-044E-4383-9901-17ACA8A0E9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02A0-45B2-4944-B23D-31E152C9650A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91CD-044E-4383-9901-17ACA8A0E9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02A0-45B2-4944-B23D-31E152C9650A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91CD-044E-4383-9901-17ACA8A0E9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02A0-45B2-4944-B23D-31E152C9650A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91CD-044E-4383-9901-17ACA8A0E9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02A0-45B2-4944-B23D-31E152C9650A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91CD-044E-4383-9901-17ACA8A0E9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02A0-45B2-4944-B23D-31E152C9650A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91CD-044E-4383-9901-17ACA8A0E9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802A0-45B2-4944-B23D-31E152C9650A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D91CD-044E-4383-9901-17ACA8A0E9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3" Type="http://schemas.openxmlformats.org/officeDocument/2006/relationships/audio" Target="../media/audio1.wav"/><Relationship Id="rId7" Type="http://schemas.openxmlformats.org/officeDocument/2006/relationships/image" Target="../media/image32.jpeg"/><Relationship Id="rId12" Type="http://schemas.openxmlformats.org/officeDocument/2006/relationships/image" Target="../media/image3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audio" Target="../media/audio3.wav"/><Relationship Id="rId10" Type="http://schemas.openxmlformats.org/officeDocument/2006/relationships/image" Target="../media/image35.jpeg"/><Relationship Id="rId4" Type="http://schemas.openxmlformats.org/officeDocument/2006/relationships/image" Target="../media/image30.jpeg"/><Relationship Id="rId9" Type="http://schemas.openxmlformats.org/officeDocument/2006/relationships/image" Target="../media/image34.jpeg"/><Relationship Id="rId1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7.jpeg"/><Relationship Id="rId3" Type="http://schemas.openxmlformats.org/officeDocument/2006/relationships/image" Target="../media/image3.jpeg"/><Relationship Id="rId7" Type="http://schemas.openxmlformats.org/officeDocument/2006/relationships/image" Target="../media/image41.jpeg"/><Relationship Id="rId12" Type="http://schemas.openxmlformats.org/officeDocument/2006/relationships/image" Target="../media/image4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audio" Target="../media/audio1.wav"/><Relationship Id="rId9" Type="http://schemas.openxmlformats.org/officeDocument/2006/relationships/image" Target="../media/image43.jpeg"/><Relationship Id="rId1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51.jpeg"/><Relationship Id="rId3" Type="http://schemas.openxmlformats.org/officeDocument/2006/relationships/image" Target="../media/image3.jpeg"/><Relationship Id="rId7" Type="http://schemas.openxmlformats.org/officeDocument/2006/relationships/image" Target="../media/image18.png"/><Relationship Id="rId12" Type="http://schemas.openxmlformats.org/officeDocument/2006/relationships/image" Target="../media/image5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49.jpeg"/><Relationship Id="rId10" Type="http://schemas.openxmlformats.org/officeDocument/2006/relationships/image" Target="../media/image21.jpeg"/><Relationship Id="rId4" Type="http://schemas.openxmlformats.org/officeDocument/2006/relationships/audio" Target="../media/audio1.wav"/><Relationship Id="rId9" Type="http://schemas.openxmlformats.org/officeDocument/2006/relationships/image" Target="../media/image20.jpeg"/><Relationship Id="rId14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13" Type="http://schemas.openxmlformats.org/officeDocument/2006/relationships/image" Target="../media/image62.jpeg"/><Relationship Id="rId3" Type="http://schemas.openxmlformats.org/officeDocument/2006/relationships/image" Target="../media/image49.jpeg"/><Relationship Id="rId7" Type="http://schemas.openxmlformats.org/officeDocument/2006/relationships/audio" Target="../media/audio1.wav"/><Relationship Id="rId12" Type="http://schemas.openxmlformats.org/officeDocument/2006/relationships/image" Target="../media/image61.jpeg"/><Relationship Id="rId2" Type="http://schemas.openxmlformats.org/officeDocument/2006/relationships/image" Target="../media/image3.jpeg"/><Relationship Id="rId16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11" Type="http://schemas.openxmlformats.org/officeDocument/2006/relationships/image" Target="../media/image60.jpeg"/><Relationship Id="rId5" Type="http://schemas.openxmlformats.org/officeDocument/2006/relationships/image" Target="../media/image55.jpeg"/><Relationship Id="rId15" Type="http://schemas.openxmlformats.org/officeDocument/2006/relationships/image" Target="../media/image64.jpeg"/><Relationship Id="rId10" Type="http://schemas.openxmlformats.org/officeDocument/2006/relationships/image" Target="../media/image59.png"/><Relationship Id="rId4" Type="http://schemas.openxmlformats.org/officeDocument/2006/relationships/image" Target="../media/image54.png"/><Relationship Id="rId9" Type="http://schemas.openxmlformats.org/officeDocument/2006/relationships/image" Target="../media/image58.jpeg"/><Relationship Id="rId14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3.jpeg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jpeg"/><Relationship Id="rId4" Type="http://schemas.openxmlformats.org/officeDocument/2006/relationships/audio" Target="../media/audio2.wav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3.jpeg"/><Relationship Id="rId7" Type="http://schemas.openxmlformats.org/officeDocument/2006/relationships/image" Target="../media/image2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jpeg"/><Relationship Id="rId7" Type="http://schemas.openxmlformats.org/officeDocument/2006/relationships/image" Target="../media/image2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audio" Target="../media/audio1.wav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412" name="AutoShape 4" descr="https://bigfoto.name/uploads/posts/2021-11/1637641494_41-bigfoto-name-p-fon-kukhonnii-4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 cstate="print"/>
          <a:srcRect l="54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 descr="https://sh-int26-ryazan-r62.gosweb.gosuslugi.ru/netcat_files/50/173/1670005476_32_kartinkin_net_p_fon_dlya_prezentatsii_povar_krasivo_3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1220" y="4103108"/>
            <a:ext cx="4032780" cy="275489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42910" y="357166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основная общеобразовательная школа № 12 (СП «ДС») г Кизел, Пермский край.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57290" y="1500174"/>
            <a:ext cx="707236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Интерактивная игра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детей старшего дошкольного возраста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«Кухня народов Пермского края»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500694" y="3643314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Подготовила: воспитатель</a:t>
            </a:r>
          </a:p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Кобышева О.А.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6286520"/>
            <a:ext cx="780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2023г.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2348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571736" y="357166"/>
            <a:ext cx="4077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«Выбери все пельмени»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0166" y="1071546"/>
            <a:ext cx="6143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Рассмотри картинки внизу выбери только те, на которых  изображены пельмени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ttps://attuale.ru/wp-content/uploads/2018/06/111.jpg">
            <a:hlinkClick r:id="" action="ppaction://noaction">
              <a:snd r:embed="rId3" name="bomb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1857364"/>
            <a:ext cx="1624438" cy="1082688"/>
          </a:xfrm>
          <a:prstGeom prst="rect">
            <a:avLst/>
          </a:prstGeom>
          <a:noFill/>
        </p:spPr>
      </p:pic>
      <p:pic>
        <p:nvPicPr>
          <p:cNvPr id="14" name="Рисунок 13" descr="C:\Users\SERG\Favorites\Downloads\1646921065_1-abrakadabra-fun-p-tarelka-pelmenei-na-prozrachnom-fone-1.jpg">
            <a:hlinkClick r:id="" action="ppaction://noaction">
              <a:snd r:embed="rId5" name="applause.wav"/>
            </a:hlinkClick>
          </p:cNvPr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1643050"/>
            <a:ext cx="2030568" cy="1180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s://altyn-kym.ru/upload/iblock/906/jikjcz0lqngaftx6r2e5q8r1267u9khm.jpg">
            <a:hlinkClick r:id="" action="ppaction://noaction">
              <a:snd r:embed="rId3" name="bomb.wav"/>
            </a:hlinkClick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57356" y="3143248"/>
            <a:ext cx="1571636" cy="1400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s://pikl.ru/image/cache/catalog/PIKL/polufabrikaty/hinkali_polufabrikaty-800x800.jpg">
            <a:hlinkClick r:id="" action="ppaction://noaction">
              <a:snd r:embed="rId3" name="bomb.wav"/>
            </a:hlinkClick>
          </p:cNvPr>
          <p:cNvPicPr/>
          <p:nvPr/>
        </p:nvPicPr>
        <p:blipFill>
          <a:blip r:embed="rId8" cstate="print"/>
          <a:srcRect t="12375" b="12876"/>
          <a:stretch>
            <a:fillRect/>
          </a:stretch>
        </p:blipFill>
        <p:spPr bwMode="auto">
          <a:xfrm>
            <a:off x="6072198" y="1714488"/>
            <a:ext cx="1741544" cy="1302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C:\Users\SERG\Favorites\Downloads\1670819829_grizly-club-p-pelmeni-png-6.jpg">
            <a:hlinkClick r:id="" action="ppaction://noaction">
              <a:snd r:embed="rId5" name="applause.wav"/>
            </a:hlinkClick>
          </p:cNvPr>
          <p:cNvPicPr/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4643446"/>
            <a:ext cx="1941933" cy="1363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C:\Users\SERG\Favorites\Downloads\374616.jpg">
            <a:hlinkClick r:id="" action="ppaction://noaction">
              <a:snd r:embed="rId5" name="applause.wav"/>
            </a:hlinkClick>
          </p:cNvPr>
          <p:cNvPicPr/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27" t="25597" r="4489" b="16181"/>
          <a:stretch>
            <a:fillRect/>
          </a:stretch>
        </p:blipFill>
        <p:spPr bwMode="auto">
          <a:xfrm>
            <a:off x="5857884" y="3286124"/>
            <a:ext cx="2172474" cy="138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https://i.sunhome.ru/journal/95/recept-manti-v2.orig.jpg">
            <a:hlinkClick r:id="" action="ppaction://noaction">
              <a:snd r:embed="rId3" name="bomb.wav"/>
            </a:hlinkClick>
          </p:cNvPr>
          <p:cNvPicPr/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77" t="13175" r="9137" b="8632"/>
          <a:stretch>
            <a:fillRect/>
          </a:stretch>
        </p:blipFill>
        <p:spPr bwMode="auto">
          <a:xfrm>
            <a:off x="3643306" y="2928934"/>
            <a:ext cx="2193185" cy="1610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https://grizly.club/uploads/posts/2022-12/1671037739_grizly-club-p-manti-png-7.png">
            <a:hlinkClick r:id="" action="ppaction://noaction">
              <a:snd r:embed="rId3" name="bomb.wav"/>
            </a:hlinkClick>
          </p:cNvPr>
          <p:cNvPicPr/>
          <p:nvPr/>
        </p:nvPicPr>
        <p:blipFill>
          <a:blip r:embed="rId12" cstate="print"/>
          <a:srcRect l="3860" t="5189" r="4824" b="5425"/>
          <a:stretch>
            <a:fillRect/>
          </a:stretch>
        </p:blipFill>
        <p:spPr bwMode="auto">
          <a:xfrm>
            <a:off x="3857620" y="4714884"/>
            <a:ext cx="1955109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https://main-cdn.sbermegamarket.ru/hlr-system/-11/704/603/242/271/049/100049134804b0.jpg">
            <a:hlinkClick r:id="" action="ppaction://noaction">
              <a:snd r:embed="rId3" name="bomb.wav"/>
            </a:hlinkClick>
          </p:cNvPr>
          <p:cNvPicPr/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374" t="14286" r="11676" b="16789"/>
          <a:stretch>
            <a:fillRect/>
          </a:stretch>
        </p:blipFill>
        <p:spPr bwMode="auto">
          <a:xfrm>
            <a:off x="6215074" y="4786322"/>
            <a:ext cx="192882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https://melnitsaagency.ru/assets/cache_image/mult/person/21/3Bgtr_Nastasya_540x484x2_540x0_16e.png"/>
          <p:cNvPicPr/>
          <p:nvPr/>
        </p:nvPicPr>
        <p:blipFill>
          <a:blip r:embed="rId14" cstate="print"/>
          <a:srcRect l="30324" r="29167"/>
          <a:stretch>
            <a:fillRect/>
          </a:stretch>
        </p:blipFill>
        <p:spPr bwMode="auto">
          <a:xfrm>
            <a:off x="142844" y="2786058"/>
            <a:ext cx="1394461" cy="3389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48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500166" y="428604"/>
            <a:ext cx="642942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Несомненно, удмуртская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кухня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славится не только пельменями. Любимейшим блюдом жителей являются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перепечи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Это праздничное угощение, которое готовится в торжественных случаях. Из теста вырезаются кружочки, из которых лепят корзиночки, приподняв и защипнув края. 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В середину кладется начинка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грибы, мясо, капуста, картофель, редька, каша, лесные травы, перемешанные с омлетом и луком.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Перепечи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выпекают на небольшом огне и едят только горячими.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s://melnitsaagency.ru/assets/cache_image/mult/person/21/3Bgtr_Nastasya_540x484x2_540x0_16e.png"/>
          <p:cNvPicPr/>
          <p:nvPr/>
        </p:nvPicPr>
        <p:blipFill>
          <a:blip r:embed="rId3" cstate="print"/>
          <a:srcRect l="30324" r="29167"/>
          <a:stretch>
            <a:fillRect/>
          </a:stretch>
        </p:blipFill>
        <p:spPr bwMode="auto">
          <a:xfrm flipH="1">
            <a:off x="7892415" y="3571876"/>
            <a:ext cx="1251585" cy="3103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0846" y="0"/>
            <a:ext cx="92348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142976" y="214290"/>
            <a:ext cx="71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Что забыли нарисовать в пустой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клетке?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357422" y="1000108"/>
          <a:ext cx="4500594" cy="37147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0198"/>
                <a:gridCol w="1500198"/>
                <a:gridCol w="1500198"/>
              </a:tblGrid>
              <a:tr h="123825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3825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3825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 descr="https://main-cdn.sbermegamarket.ru/hlr-system/-11/704/603/242/271/049/100049134804b0.jpg">
            <a:hlinkClick r:id="" action="ppaction://noaction">
              <a:snd r:embed="rId4" name="bomb.wav"/>
            </a:hlinkClick>
          </p:cNvPr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374" t="14286" r="11676" b="16789"/>
          <a:stretch>
            <a:fillRect/>
          </a:stretch>
        </p:blipFill>
        <p:spPr bwMode="auto">
          <a:xfrm>
            <a:off x="2500298" y="1071546"/>
            <a:ext cx="135732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main-cdn.sbermegamarket.ru/hlr-system/-11/704/603/242/271/049/100049134804b0.jpg">
            <a:hlinkClick r:id="" action="ppaction://noaction">
              <a:snd r:embed="rId4" name="bomb.wav"/>
            </a:hlinkClick>
          </p:cNvPr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374" t="14286" r="11676" b="16789"/>
          <a:stretch>
            <a:fillRect/>
          </a:stretch>
        </p:blipFill>
        <p:spPr bwMode="auto">
          <a:xfrm>
            <a:off x="4000496" y="5286388"/>
            <a:ext cx="135732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main-cdn.sbermegamarket.ru/hlr-system/-11/704/603/242/271/049/100049134804b0.jpg">
            <a:hlinkClick r:id="" action="ppaction://noaction">
              <a:snd r:embed="rId4" name="bomb.wav"/>
            </a:hlinkClick>
          </p:cNvPr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374" t="14286" r="11676" b="16789"/>
          <a:stretch>
            <a:fillRect/>
          </a:stretch>
        </p:blipFill>
        <p:spPr bwMode="auto">
          <a:xfrm>
            <a:off x="4143372" y="1214422"/>
            <a:ext cx="114300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46" t="20674" r="3521" b="24195"/>
          <a:stretch>
            <a:fillRect/>
          </a:stretch>
        </p:blipFill>
        <p:spPr bwMode="auto">
          <a:xfrm>
            <a:off x="4000496" y="3714752"/>
            <a:ext cx="1189445" cy="704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">
            <a:hlinkClick r:id="" action="ppaction://noaction">
              <a:snd r:embed="rId4" name="bomb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46" t="20674" r="3521" b="24195"/>
          <a:stretch>
            <a:fillRect/>
          </a:stretch>
        </p:blipFill>
        <p:spPr bwMode="auto">
          <a:xfrm>
            <a:off x="2357422" y="5357826"/>
            <a:ext cx="1189445" cy="704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46" t="20674" r="3521" b="24195"/>
          <a:stretch>
            <a:fillRect/>
          </a:stretch>
        </p:blipFill>
        <p:spPr bwMode="auto">
          <a:xfrm>
            <a:off x="5715008" y="3857628"/>
            <a:ext cx="84386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">
            <a:hlinkClick r:id="" action="ppaction://noaction">
              <a:snd r:embed="rId4" name="bomb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46" t="20674" r="3521" b="24195"/>
          <a:stretch>
            <a:fillRect/>
          </a:stretch>
        </p:blipFill>
        <p:spPr bwMode="auto">
          <a:xfrm>
            <a:off x="7215206" y="4000504"/>
            <a:ext cx="84386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пирог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46" t="20674" r="3521" b="24195"/>
          <a:stretch>
            <a:fillRect/>
          </a:stretch>
        </p:blipFill>
        <p:spPr bwMode="auto">
          <a:xfrm>
            <a:off x="857224" y="714356"/>
            <a:ext cx="144662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Рисунок 15" descr="https://main-cdn.sbermegamarket.ru/hlr-system/-11/704/603/242/271/049/100049134804b0.jpg">
            <a:hlinkClick r:id="" action="ppaction://noaction">
              <a:snd r:embed="rId4" name="bomb.wav"/>
            </a:hlinkClick>
          </p:cNvPr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374" t="14286" r="11676" b="16789"/>
          <a:stretch>
            <a:fillRect/>
          </a:stretch>
        </p:blipFill>
        <p:spPr bwMode="auto">
          <a:xfrm>
            <a:off x="6929454" y="2214554"/>
            <a:ext cx="114300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ватрушка" descr="https://main-cdn.sbermegamarket.ru/hlr-system/-11/704/603/242/271/049/100049134804b0.jpg"/>
          <p:cNvPicPr/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374" t="14286" r="11676" b="16789"/>
          <a:stretch>
            <a:fillRect/>
          </a:stretch>
        </p:blipFill>
        <p:spPr bwMode="auto">
          <a:xfrm>
            <a:off x="1142976" y="1928802"/>
            <a:ext cx="85725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604" t="6677" r="11809" b="6527"/>
          <a:stretch>
            <a:fillRect/>
          </a:stretch>
        </p:blipFill>
        <p:spPr bwMode="auto">
          <a:xfrm>
            <a:off x="2428860" y="2357430"/>
            <a:ext cx="1357322" cy="1069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>
            <a:hlinkClick r:id="" action="ppaction://noaction">
              <a:snd r:embed="rId4" name="bomb.wav"/>
            </a:hlinkClick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604" t="6677" r="11809" b="6527"/>
          <a:stretch>
            <a:fillRect/>
          </a:stretch>
        </p:blipFill>
        <p:spPr bwMode="auto">
          <a:xfrm>
            <a:off x="857224" y="2786058"/>
            <a:ext cx="1357322" cy="1069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перепечи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604" t="6677" r="11809" b="6527"/>
          <a:stretch>
            <a:fillRect/>
          </a:stretch>
        </p:blipFill>
        <p:spPr bwMode="auto">
          <a:xfrm>
            <a:off x="6072198" y="5357826"/>
            <a:ext cx="1085308" cy="855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604" t="6677" r="11809" b="6527"/>
          <a:stretch>
            <a:fillRect/>
          </a:stretch>
        </p:blipFill>
        <p:spPr bwMode="auto">
          <a:xfrm>
            <a:off x="5715008" y="2597721"/>
            <a:ext cx="870994" cy="6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">
            <a:hlinkClick r:id="" action="ppaction://noaction">
              <a:snd r:embed="rId4" name="bomb.wav"/>
            </a:hlinkClick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604" t="6677" r="11809" b="6527"/>
          <a:stretch>
            <a:fillRect/>
          </a:stretch>
        </p:blipFill>
        <p:spPr bwMode="auto">
          <a:xfrm>
            <a:off x="7143768" y="1071546"/>
            <a:ext cx="870994" cy="6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Рисунок 23" descr="https://melnitsaagency.ru/assets/cache_image/mult/person/21/3Bgtr_Nastasya_540x484x2_2_540x0_16e.png"/>
          <p:cNvPicPr/>
          <p:nvPr/>
        </p:nvPicPr>
        <p:blipFill>
          <a:blip r:embed="rId14" cstate="print"/>
          <a:srcRect l="21400" r="16488"/>
          <a:stretch>
            <a:fillRect/>
          </a:stretch>
        </p:blipFill>
        <p:spPr bwMode="auto">
          <a:xfrm flipH="1">
            <a:off x="0" y="3851031"/>
            <a:ext cx="1882531" cy="3006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14 0.01828 L 0.16181 0.438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2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9259E-6 L -0.22049 -0.42014 " pathEditMode="relative" ptsTypes="AA">
                                      <p:cBhvr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0.49618 -0.09444 " pathEditMode="relative" ptsTypes="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48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571604" y="142852"/>
            <a:ext cx="61436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Татарская национальная кухня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285852" y="641788"/>
            <a:ext cx="6357982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 наиболее распространенным первым блюдам Татарстана, полюбившимся не только жителям страны, но и гостям, относится шурпа –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сытнейший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суп с непревзойденным ароматом мяса и овощей. Его особенность – лаконичный набор продуктов и их крупная нарезка. Как правило, блюдо варят из крепкого мясного бульона,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крупного куска мяса на ребре, крупно нарезанного картофеля, моркови и лука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При подаче, суп обильно заправляют зеленью.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SERG\Favorites\Downloads\1675663780_papik-pro-p-alenushka-risunok-28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20" y="3786190"/>
            <a:ext cx="1571604" cy="2914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>
            <a:hlinkClick r:id="" action="ppaction://hlinkshowjump?jump=nextslide"/>
          </p:cNvPr>
          <p:cNvSpPr/>
          <p:nvPr/>
        </p:nvSpPr>
        <p:spPr>
          <a:xfrm>
            <a:off x="6786578" y="6215082"/>
            <a:ext cx="1571636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714612" y="357166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«Варим ШУРПУ»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s://funforkids.ru/pictures/tomatopict/tomato014.png">
            <a:hlinkClick r:id="" action="ppaction://noaction">
              <a:snd r:embed="rId4" name="bomb.wav"/>
            </a:hlinkClick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1785926"/>
            <a:ext cx="855902" cy="90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SERG\Favorites\Downloads\a032de4a-79ae-44c6-841c-feabdc16c9d7.jpg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1643050"/>
            <a:ext cx="1283584" cy="1283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SERG\Favorites\Downloads\1614554387_20-p-morkovka-kartinka-na-belom-fone-21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14" y="2786058"/>
            <a:ext cx="1761764" cy="868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printonic.ru/uploads/images/2016/03/26/img_56f69163e78c3.jpg">
            <a:hlinkClick r:id="" action="ppaction://noaction">
              <a:snd r:embed="rId4" name="bomb.wav"/>
            </a:hlinkClick>
          </p:cNvPr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296" t="12570" r="9842" b="25140"/>
          <a:stretch>
            <a:fillRect/>
          </a:stretch>
        </p:blipFill>
        <p:spPr bwMode="auto">
          <a:xfrm flipH="1">
            <a:off x="6572264" y="1500174"/>
            <a:ext cx="1678602" cy="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s://i.ytimg.com/vi/XnL9Tae529E/maxresdefault.jpg"/>
          <p:cNvPicPr/>
          <p:nvPr/>
        </p:nvPicPr>
        <p:blipFill>
          <a:blip r:embed="rId9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4071942"/>
            <a:ext cx="1327634" cy="706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s://raskraskirus.ru/wp-content/uploads/1/b/8/1b87d62c7554e077f289b4aae83f4281.jpeg">
            <a:hlinkClick r:id="" action="ppaction://noaction">
              <a:snd r:embed="rId4" name="bomb.wav"/>
            </a:hlinkClick>
          </p:cNvPr>
          <p:cNvPicPr/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3357562"/>
            <a:ext cx="2042744" cy="99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s://webstockreview.net/images/cabbage-clipart-3.png">
            <a:hlinkClick r:id="" action="ppaction://noaction">
              <a:snd r:embed="rId4" name="bomb.wav"/>
            </a:hlinkClick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86578" y="3000372"/>
            <a:ext cx="1495061" cy="1278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2214546" y="107154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Нажми на те продукты, которые нужны для приготовления шурпы.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s://avatars.mds.yandex.net/get-mpic/5221948/img_id8670159463417822684.jpeg/ori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4500570"/>
            <a:ext cx="3878604" cy="2141455"/>
          </a:xfrm>
          <a:prstGeom prst="rect">
            <a:avLst/>
          </a:prstGeom>
          <a:noFill/>
        </p:spPr>
      </p:pic>
      <p:pic>
        <p:nvPicPr>
          <p:cNvPr id="31748" name="Picture 4" descr="https://vlakbijdemolen.nl/wp-content/uploads/2019/07/varken-ribbetjes-krabbetjes-2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93" t="15481" r="6993" b="17431"/>
          <a:stretch>
            <a:fillRect/>
          </a:stretch>
        </p:blipFill>
        <p:spPr bwMode="auto">
          <a:xfrm>
            <a:off x="1928794" y="2285992"/>
            <a:ext cx="2115664" cy="1071570"/>
          </a:xfrm>
          <a:prstGeom prst="rect">
            <a:avLst/>
          </a:prstGeom>
          <a:noFill/>
        </p:spPr>
      </p:pic>
      <p:pic>
        <p:nvPicPr>
          <p:cNvPr id="24" name="Picture 2" descr="https://avatars.mds.yandex.net/get-mpic/5221948/img_id8670159463417822684.jpeg/ori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4500570"/>
            <a:ext cx="3878604" cy="2141455"/>
          </a:xfrm>
          <a:prstGeom prst="rect">
            <a:avLst/>
          </a:prstGeom>
          <a:noFill/>
        </p:spPr>
      </p:pic>
      <p:sp>
        <p:nvSpPr>
          <p:cNvPr id="31752" name="AutoShape 8" descr="https://catherineasquithgallery.com/uploads/posts/2021-02/1614535943_65-p-riba-na-belom-fone-10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53" name="Picture 9">
            <a:hlinkClick r:id="" action="ppaction://noaction">
              <a:snd r:embed="rId4" name="bomb.wav"/>
            </a:hlinkClick>
          </p:cNvPr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4286256"/>
            <a:ext cx="2230862" cy="102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Рисунок 26" descr="C:\Users\SERG\Favorites\Downloads\1675663780_papik-pro-p-alenushka-risunok-28.jpg"/>
          <p:cNvPicPr/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4000504"/>
            <a:ext cx="1357290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2757 0.23102 " pathEditMode="relative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-0.01643 L 0.14202 0.4247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2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59259E-6 L -0.05521 0.49352 " pathEditMode="relative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7362E-19 9.25926E-6 L -0.16545 0.3676 " pathEditMode="relative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https://s0.rbk.ru/v6_top_pics/media/img/1/80/75510584437880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4714884"/>
            <a:ext cx="2805112" cy="19081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4414" y="285728"/>
            <a:ext cx="692948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Татарская кухня очень богата изделиями из сдобного и сладкого теста, которые подавались к чаю.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Чак-чак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характерен лишь для татарской национальной кухни. Чайный стол - душа семьи,- говорят татары. Пьют чай крепким, горячим, нередко разбавляя молоком, сливками. Без чая, по существу не обходится ни один прием пищи. Чай с печёными изделиями порой заменяет завтрак, обед или ужин.</a:t>
            </a:r>
          </a:p>
          <a:p>
            <a:endParaRPr lang="ru-RU" dirty="0"/>
          </a:p>
        </p:txBody>
      </p:sp>
      <p:pic>
        <p:nvPicPr>
          <p:cNvPr id="6" name="Рисунок 5" descr="C:\Users\SERG\Favorites\Downloads\1675663780_papik-pro-p-alenushka-risunok-28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500958" y="4157662"/>
            <a:ext cx="1357290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C:\Users\SERG\Favorites\Downloads\1675663780_papik-pro-p-alenushka-risunok-28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643834" y="3857628"/>
            <a:ext cx="1357290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929190" y="285728"/>
            <a:ext cx="3714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Найди 10 отличий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57752" y="1000108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86314" y="928670"/>
            <a:ext cx="3357586" cy="7143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Нажимай на верхнюю картинку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2" name="AutoShape 4" descr="https://files.constantcontact.com/b87d82ea001/8e2494c1-bd26-4ffe-a2a4-25f9f7adf9e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072066" y="2071678"/>
            <a:ext cx="612000" cy="612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0066" y="2089678"/>
            <a:ext cx="576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Овал 19"/>
          <p:cNvSpPr/>
          <p:nvPr/>
        </p:nvSpPr>
        <p:spPr>
          <a:xfrm>
            <a:off x="5072066" y="3000372"/>
            <a:ext cx="612000" cy="612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0066" y="3018372"/>
            <a:ext cx="576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Овал 22"/>
          <p:cNvSpPr/>
          <p:nvPr/>
        </p:nvSpPr>
        <p:spPr>
          <a:xfrm>
            <a:off x="6643702" y="2071678"/>
            <a:ext cx="612000" cy="612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1702" y="2089678"/>
            <a:ext cx="576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Овал 25"/>
          <p:cNvSpPr/>
          <p:nvPr/>
        </p:nvSpPr>
        <p:spPr>
          <a:xfrm>
            <a:off x="6643702" y="3000372"/>
            <a:ext cx="612000" cy="612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1702" y="3018372"/>
            <a:ext cx="576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Овал 28"/>
          <p:cNvSpPr/>
          <p:nvPr/>
        </p:nvSpPr>
        <p:spPr>
          <a:xfrm>
            <a:off x="6643702" y="3857628"/>
            <a:ext cx="612000" cy="612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1702" y="3875628"/>
            <a:ext cx="576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Овал 31"/>
          <p:cNvSpPr/>
          <p:nvPr/>
        </p:nvSpPr>
        <p:spPr>
          <a:xfrm>
            <a:off x="6643702" y="5715016"/>
            <a:ext cx="612000" cy="612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1702" y="5733016"/>
            <a:ext cx="576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Овал 34"/>
          <p:cNvSpPr/>
          <p:nvPr/>
        </p:nvSpPr>
        <p:spPr>
          <a:xfrm>
            <a:off x="6643702" y="4786322"/>
            <a:ext cx="612000" cy="612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1702" y="4804322"/>
            <a:ext cx="576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Овал 37"/>
          <p:cNvSpPr/>
          <p:nvPr/>
        </p:nvSpPr>
        <p:spPr>
          <a:xfrm>
            <a:off x="5072066" y="5786454"/>
            <a:ext cx="612000" cy="612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0066" y="5804454"/>
            <a:ext cx="576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Овал 40"/>
          <p:cNvSpPr/>
          <p:nvPr/>
        </p:nvSpPr>
        <p:spPr>
          <a:xfrm>
            <a:off x="5072066" y="4786322"/>
            <a:ext cx="612000" cy="612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0066" y="4804322"/>
            <a:ext cx="576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" name="Овал 43"/>
          <p:cNvSpPr/>
          <p:nvPr/>
        </p:nvSpPr>
        <p:spPr>
          <a:xfrm>
            <a:off x="5072066" y="3857628"/>
            <a:ext cx="612000" cy="612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0066" y="3875628"/>
            <a:ext cx="576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" name="Picture 2" descr="https://api.bashinform.ru/attachments/a522c2209af7a71a5780eb004d3e3b82a6e6f8ac/store/crop/0/0/960/720/1600/0/0/eb64613ccdb8a33b4fa48b7059825d51f6725c657d7af3f5adcdec3f6c7b/0f5ce369d762df85cced297cdd46c2e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82555"/>
            <a:ext cx="4500594" cy="3375445"/>
          </a:xfrm>
          <a:prstGeom prst="rect">
            <a:avLst/>
          </a:prstGeom>
          <a:noFill/>
        </p:spPr>
      </p:pic>
      <p:sp>
        <p:nvSpPr>
          <p:cNvPr id="54" name="Овал 53"/>
          <p:cNvSpPr/>
          <p:nvPr/>
        </p:nvSpPr>
        <p:spPr>
          <a:xfrm>
            <a:off x="928662" y="2071678"/>
            <a:ext cx="357190" cy="14287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781" name="AutoShape 13" descr="https://celes.club/pictures/uploads/posts/2023-06/1687256847_celes-club-p-tadzhikskii-ornament-risunok-risunok-vkont-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87" name="AutoShape 19" descr="https://thumbs.dreamstime.com/b/%C3%B1%E2%80%9E%C3%B0%C2%BBo%C3%B1%E2%82%AC%C3%B0%C2%B8%C3%B1%C2%81%C3%B1%E2%80%9A%C3%B0%C2%B8%C3%B1%E2%80%A1%C3%B0%C2%B5%C3%B1%C2%81%C3%B0%C2%BAo%C3%B0%C2%B5-%C3%B1%C6%92%C3%B0%C2%BA%C3%B1%E2%82%AC%C3%B0%C2%B0%C3%B1%CB%86%C3%B0%C2%B5%C3%B0%C2%BD%C3%B0%C2%B8%C3%B0%C2%B5-%C3%B0%C2%B2-%C3%B0%C2%B3%C3%B0%C2%BB%C3%B0%C2%B8%C3%B0%C2%BD%C3%B1%C2%8F%C3%B0%C2%BDo%C3%B0%C2%BC-%C3%B0%C2%B3o%C3%B1%E2%82%AC%C3%B1%CB%86%C3%B0%C2%BA%C3%B0%C2%B5-%C3%B0-%C3%B0%C2%B8%C3%B0%C2%B7%C3%B0%C2%B0%C3%B0%C2%B9%C3%B0%C2%BD%C3%B0%C2%B5-illustartion-%C3%B0%C2%B2%C3%B0%C2%B5%C3%B0%C2%BA%C3%B1%E2%80%9Ao%C3%B1%E2%82%AC%C3%B0%C2%B0-1415045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89" name="AutoShape 21" descr="https://thumbs.dreamstime.com/b/%C3%B1%E2%80%9E%C3%B0%C2%BBo%C3%B1%E2%82%AC%C3%B0%C2%B8%C3%B1%C2%81%C3%B1%E2%80%9A%C3%B0%C2%B8%C3%B1%E2%80%A1%C3%B0%C2%B5%C3%B1%C2%81%C3%B0%C2%BAo%C3%B0%C2%B5-%C3%B1%C6%92%C3%B0%C2%BA%C3%B1%E2%82%AC%C3%B0%C2%B0%C3%B1%CB%86%C3%B0%C2%B5%C3%B0%C2%BD%C3%B0%C2%B8%C3%B0%C2%B5-%C3%B0%C2%B2-%C3%B0%C2%B3%C3%B0%C2%BB%C3%B0%C2%B8%C3%B0%C2%BD%C3%B1%C2%8F%C3%B0%C2%BDo%C3%B0%C2%BC-%C3%B0%C2%B3o%C3%B1%E2%82%AC%C3%B1%CB%86%C3%B0%C2%BA%C3%B0%C2%B5-%C3%B0-%C3%B0%C2%B8%C3%B0%C2%B7%C3%B0%C2%B0%C3%B0%C2%B9%C3%B0%C2%BD%C3%B0%C2%B5-illustartion-%C3%B0%C2%B2%C3%B0%C2%B5%C3%B0%C2%BA%C3%B1%E2%80%9Ao%C3%B1%E2%82%AC%C3%B0%C2%B0-1415045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94" name="AutoShape 26" descr="https://prorisuem.ru/foto/8164/kak_narisovat_bantik_49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96" name="AutoShape 28" descr="https://www.kindpng.com/picc/m/1-16592_pink-bow-clipart-hd-png-downloa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99" name="Picture 31" descr="https://gas-kvas.com/uploads/posts/2023-02/1676354906_gas-kvas-com-p-shapka-ushanka-detskii-risunok-4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207" t="63793" r="36034" b="8621"/>
          <a:stretch>
            <a:fillRect/>
          </a:stretch>
        </p:blipFill>
        <p:spPr bwMode="auto">
          <a:xfrm rot="1667136">
            <a:off x="2635654" y="403770"/>
            <a:ext cx="611688" cy="425522"/>
          </a:xfrm>
          <a:prstGeom prst="rect">
            <a:avLst/>
          </a:prstGeom>
          <a:noFill/>
        </p:spPr>
      </p:pic>
      <p:grpSp>
        <p:nvGrpSpPr>
          <p:cNvPr id="75" name="Группа 74"/>
          <p:cNvGrpSpPr/>
          <p:nvPr/>
        </p:nvGrpSpPr>
        <p:grpSpPr>
          <a:xfrm>
            <a:off x="0" y="0"/>
            <a:ext cx="4500594" cy="3425894"/>
            <a:chOff x="0" y="0"/>
            <a:chExt cx="4500594" cy="3425894"/>
          </a:xfrm>
        </p:grpSpPr>
        <p:grpSp>
          <p:nvGrpSpPr>
            <p:cNvPr id="72" name="Группа 71"/>
            <p:cNvGrpSpPr/>
            <p:nvPr/>
          </p:nvGrpSpPr>
          <p:grpSpPr>
            <a:xfrm>
              <a:off x="0" y="0"/>
              <a:ext cx="4500594" cy="3425894"/>
              <a:chOff x="0" y="0"/>
              <a:chExt cx="4500594" cy="3425894"/>
            </a:xfrm>
          </p:grpSpPr>
          <p:grpSp>
            <p:nvGrpSpPr>
              <p:cNvPr id="67" name="Группа 66"/>
              <p:cNvGrpSpPr/>
              <p:nvPr/>
            </p:nvGrpSpPr>
            <p:grpSpPr>
              <a:xfrm>
                <a:off x="0" y="0"/>
                <a:ext cx="4500594" cy="3425894"/>
                <a:chOff x="0" y="0"/>
                <a:chExt cx="4500594" cy="3425894"/>
              </a:xfrm>
            </p:grpSpPr>
            <p:grpSp>
              <p:nvGrpSpPr>
                <p:cNvPr id="63" name="Группа 62"/>
                <p:cNvGrpSpPr/>
                <p:nvPr/>
              </p:nvGrpSpPr>
              <p:grpSpPr>
                <a:xfrm>
                  <a:off x="0" y="0"/>
                  <a:ext cx="4500594" cy="3425894"/>
                  <a:chOff x="0" y="0"/>
                  <a:chExt cx="4500594" cy="3425894"/>
                </a:xfrm>
              </p:grpSpPr>
              <p:grpSp>
                <p:nvGrpSpPr>
                  <p:cNvPr id="58" name="Группа 57"/>
                  <p:cNvGrpSpPr/>
                  <p:nvPr/>
                </p:nvGrpSpPr>
                <p:grpSpPr>
                  <a:xfrm>
                    <a:off x="0" y="0"/>
                    <a:ext cx="4500594" cy="3375445"/>
                    <a:chOff x="0" y="0"/>
                    <a:chExt cx="4500594" cy="3375445"/>
                  </a:xfrm>
                </p:grpSpPr>
                <p:grpSp>
                  <p:nvGrpSpPr>
                    <p:cNvPr id="56" name="Группа 55"/>
                    <p:cNvGrpSpPr/>
                    <p:nvPr/>
                  </p:nvGrpSpPr>
                  <p:grpSpPr>
                    <a:xfrm>
                      <a:off x="0" y="0"/>
                      <a:ext cx="4500594" cy="3375445"/>
                      <a:chOff x="0" y="0"/>
                      <a:chExt cx="4500594" cy="3375445"/>
                    </a:xfrm>
                  </p:grpSpPr>
                  <p:grpSp>
                    <p:nvGrpSpPr>
                      <p:cNvPr id="53" name="Группа 52"/>
                      <p:cNvGrpSpPr/>
                      <p:nvPr/>
                    </p:nvGrpSpPr>
                    <p:grpSpPr>
                      <a:xfrm>
                        <a:off x="0" y="0"/>
                        <a:ext cx="4500594" cy="3375445"/>
                        <a:chOff x="0" y="0"/>
                        <a:chExt cx="4500594" cy="3375445"/>
                      </a:xfrm>
                    </p:grpSpPr>
                    <p:grpSp>
                      <p:nvGrpSpPr>
                        <p:cNvPr id="49" name="Группа 48"/>
                        <p:cNvGrpSpPr/>
                        <p:nvPr/>
                      </p:nvGrpSpPr>
                      <p:grpSpPr>
                        <a:xfrm>
                          <a:off x="0" y="0"/>
                          <a:ext cx="4500594" cy="3375445"/>
                          <a:chOff x="0" y="0"/>
                          <a:chExt cx="4500594" cy="3375445"/>
                        </a:xfrm>
                      </p:grpSpPr>
                      <p:pic>
                        <p:nvPicPr>
                          <p:cNvPr id="9" name="Picture 2" descr="https://api.bashinform.ru/attachments/a522c2209af7a71a5780eb004d3e3b82a6e6f8ac/store/crop/0/0/960/720/1600/0/0/eb64613ccdb8a33b4fa48b7059825d51f6725c657d7af3f5adcdec3f6c7b/0f5ce369d762df85cced297cdd46c2ef.jpg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0" y="0"/>
                            <a:ext cx="4500594" cy="3375445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  <p:pic>
                        <p:nvPicPr>
                          <p:cNvPr id="14" name="Рисунок 13" descr="https://main-cdn.sbermegamarket.ru/hlr-system/-11/704/603/242/271/049/100049134804b0.jpg">
                            <a:hlinkClick r:id="" action="ppaction://noaction">
                              <a:snd r:embed="rId7" name="bomb.wav"/>
                            </a:hlinkClick>
                          </p:cNvPr>
                          <p:cNvPicPr/>
                          <p:nvPr/>
                        </p:nvPicPr>
                        <p:blipFill>
                          <a:blip r:embed="rId8" cstate="print">
                            <a:clrChange>
                              <a:clrFrom>
                                <a:srgbClr val="FFFFFF"/>
                              </a:clrFrom>
                              <a:clrTo>
                                <a:srgbClr val="FFFFFF">
                                  <a:alpha val="0"/>
                                </a:srgbClr>
                              </a:clrTo>
                            </a:clrChange>
                          </a:blip>
                          <a:srcRect l="11374" t="14286" r="11676" b="167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14546" y="1928802"/>
                            <a:ext cx="357190" cy="285752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</p:grpSp>
                    <p:pic>
                      <p:nvPicPr>
                        <p:cNvPr id="32775" name="Picture 7" descr="http://detsadik.my1.ru/_ld/12/04405781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 cstate="print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</a:blip>
                        <a:srcRect b="9627"/>
                        <a:stretch>
                          <a:fillRect/>
                        </a:stretch>
                      </p:blipFill>
                      <p:spPr bwMode="auto">
                        <a:xfrm>
                          <a:off x="3500430" y="2143116"/>
                          <a:ext cx="353967" cy="27901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grpSp>
                  <p:pic>
                    <p:nvPicPr>
                      <p:cNvPr id="32777" name="Picture 9" descr="https://gas-kvas.com/uploads/posts/2023-02/1676648188_gas-kvas-com-p-detskie-risunki-tsveti-rozi-10.pn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70" y="2786058"/>
                        <a:ext cx="359134" cy="393963"/>
                      </a:xfrm>
                      <a:prstGeom prst="rect">
                        <a:avLst/>
                      </a:prstGeom>
                      <a:noFill/>
                    </p:spPr>
                  </p:pic>
                </p:grpSp>
                <p:pic>
                  <p:nvPicPr>
                    <p:cNvPr id="32779" name="Picture 11" descr="https://gas-kvas.com/uploads/posts/2023-01/1674520670_gas-kvas-com-p-tatarskie-uzori-i-ornamenti-risunki-dlya-d-1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1" cstate="print">
                      <a:clrChange>
                        <a:clrFrom>
                          <a:srgbClr val="FEFEFE"/>
                        </a:clrFrom>
                        <a:clrTo>
                          <a:srgbClr val="FEFEFE">
                            <a:alpha val="0"/>
                          </a:srgbClr>
                        </a:clrTo>
                      </a:clrChange>
                    </a:blip>
                    <a:srcRect l="20000" t="19999" r="20000" b="20001"/>
                    <a:stretch>
                      <a:fillRect/>
                    </a:stretch>
                  </p:blipFill>
                  <p:spPr bwMode="auto">
                    <a:xfrm>
                      <a:off x="571472" y="714356"/>
                      <a:ext cx="142876" cy="142876"/>
                    </a:xfrm>
                    <a:prstGeom prst="rect">
                      <a:avLst/>
                    </a:prstGeom>
                    <a:noFill/>
                  </p:spPr>
                </p:pic>
              </p:grpSp>
              <p:pic>
                <p:nvPicPr>
                  <p:cNvPr id="32785" name="Picture 17" descr="https://gas-kvas.com/uploads/posts/2023-02/1676447822_gas-kvas-com-p-pirozhki-detskii-risunok-7.jpg"/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l="15107" t="16996" r="15400" b="15022"/>
                  <a:stretch>
                    <a:fillRect/>
                  </a:stretch>
                </p:blipFill>
                <p:spPr bwMode="auto">
                  <a:xfrm>
                    <a:off x="3143240" y="2643182"/>
                    <a:ext cx="1000132" cy="782712"/>
                  </a:xfrm>
                  <a:prstGeom prst="rect">
                    <a:avLst/>
                  </a:prstGeom>
                  <a:noFill/>
                </p:spPr>
              </p:pic>
            </p:grpSp>
            <p:pic>
              <p:nvPicPr>
                <p:cNvPr id="32790" name="Picture 22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l="19768" t="5815" r="19815" b="5851"/>
                <a:stretch>
                  <a:fillRect/>
                </a:stretch>
              </p:blipFill>
              <p:spPr bwMode="auto">
                <a:xfrm>
                  <a:off x="857224" y="1071546"/>
                  <a:ext cx="312710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pic>
            <p:nvPicPr>
              <p:cNvPr id="32797" name="Picture 29"/>
              <p:cNvPicPr>
                <a:picLocks noChangeAspect="1" noChangeArrowheads="1"/>
              </p:cNvPicPr>
              <p:nvPr/>
            </p:nvPicPr>
            <p:blipFill>
              <a:blip r:embed="rId14" cstate="print">
                <a:clrChange>
                  <a:clrFrom>
                    <a:srgbClr val="F7F7F7"/>
                  </a:clrFrom>
                  <a:clrTo>
                    <a:srgbClr val="F7F7F7">
                      <a:alpha val="0"/>
                    </a:srgbClr>
                  </a:clrTo>
                </a:clrChange>
              </a:blip>
              <a:srcRect l="3488" t="4753" r="3197" b="6843"/>
              <a:stretch>
                <a:fillRect/>
              </a:stretch>
            </p:blipFill>
            <p:spPr bwMode="auto">
              <a:xfrm>
                <a:off x="285720" y="1500174"/>
                <a:ext cx="246577" cy="214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32801" name="Picture 33" descr="https://main-cdn.sbermegamarket.ru/hlr-system/514/564/586/451/050/100031005345b0.jpg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43042" y="1500174"/>
              <a:ext cx="707237" cy="785818"/>
            </a:xfrm>
            <a:prstGeom prst="rect">
              <a:avLst/>
            </a:prstGeom>
            <a:noFill/>
          </p:spPr>
        </p:pic>
      </p:grpSp>
      <p:pic>
        <p:nvPicPr>
          <p:cNvPr id="32803" name="Picture 35" descr="https://gas-kvas.com/uploads/posts/2023-02/1676354906_gas-kvas-com-p-shapka-ushanka-detskii-risunok-4.jpg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000" t="62857" r="36000" b="8571"/>
          <a:stretch>
            <a:fillRect/>
          </a:stretch>
        </p:blipFill>
        <p:spPr bwMode="auto">
          <a:xfrm rot="1703005">
            <a:off x="2650099" y="353449"/>
            <a:ext cx="714550" cy="510393"/>
          </a:xfrm>
          <a:prstGeom prst="rect">
            <a:avLst/>
          </a:prstGeom>
          <a:noFill/>
        </p:spPr>
      </p:pic>
      <p:sp>
        <p:nvSpPr>
          <p:cNvPr id="83" name="Овал 82"/>
          <p:cNvSpPr/>
          <p:nvPr/>
        </p:nvSpPr>
        <p:spPr>
          <a:xfrm>
            <a:off x="1000100" y="2071678"/>
            <a:ext cx="214314" cy="14287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1"/>
          <p:cNvSpPr/>
          <p:nvPr/>
        </p:nvSpPr>
        <p:spPr>
          <a:xfrm>
            <a:off x="285720" y="1428736"/>
            <a:ext cx="285752" cy="357190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2"/>
          <p:cNvSpPr/>
          <p:nvPr/>
        </p:nvSpPr>
        <p:spPr>
          <a:xfrm>
            <a:off x="571472" y="714356"/>
            <a:ext cx="142876" cy="142876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3"/>
          <p:cNvSpPr/>
          <p:nvPr/>
        </p:nvSpPr>
        <p:spPr>
          <a:xfrm>
            <a:off x="857224" y="1000108"/>
            <a:ext cx="285752" cy="714380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4"/>
          <p:cNvSpPr/>
          <p:nvPr/>
        </p:nvSpPr>
        <p:spPr>
          <a:xfrm>
            <a:off x="928662" y="2000240"/>
            <a:ext cx="285752" cy="214314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5"/>
          <p:cNvSpPr/>
          <p:nvPr/>
        </p:nvSpPr>
        <p:spPr>
          <a:xfrm>
            <a:off x="1857356" y="1428736"/>
            <a:ext cx="285752" cy="1000132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6"/>
          <p:cNvSpPr/>
          <p:nvPr/>
        </p:nvSpPr>
        <p:spPr>
          <a:xfrm>
            <a:off x="2214546" y="1928802"/>
            <a:ext cx="357190" cy="285752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7"/>
          <p:cNvSpPr/>
          <p:nvPr/>
        </p:nvSpPr>
        <p:spPr>
          <a:xfrm>
            <a:off x="2071670" y="2857496"/>
            <a:ext cx="428628" cy="357190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8"/>
          <p:cNvSpPr/>
          <p:nvPr/>
        </p:nvSpPr>
        <p:spPr>
          <a:xfrm>
            <a:off x="2643174" y="357166"/>
            <a:ext cx="785818" cy="571504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9"/>
          <p:cNvSpPr/>
          <p:nvPr/>
        </p:nvSpPr>
        <p:spPr>
          <a:xfrm>
            <a:off x="3500430" y="2143116"/>
            <a:ext cx="357190" cy="285752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10"/>
          <p:cNvSpPr/>
          <p:nvPr/>
        </p:nvSpPr>
        <p:spPr>
          <a:xfrm>
            <a:off x="3143240" y="2643182"/>
            <a:ext cx="1071570" cy="785818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357290" y="13040"/>
            <a:ext cx="642942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Сегодня мы с вами познакомились с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кулинарными традициями, национальными блюдами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 разных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народов Пермского края.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Их кухни богаты своими национальными блюдами, всегда славились оригинальностью приготовления, вкусовыми качествами и оформлением.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SERG\Favorites\Downloads\1675663780_papik-pro-p-alenushka-risunok-28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500166" y="3857628"/>
            <a:ext cx="1357290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melnitsaagency.ru/assets/cache_image/mult/person/21/3Bgtr_Nastasya_540x484x2_540x0_16e.png"/>
          <p:cNvPicPr/>
          <p:nvPr/>
        </p:nvPicPr>
        <p:blipFill>
          <a:blip r:embed="rId4" cstate="print"/>
          <a:srcRect l="30324" r="29167"/>
          <a:stretch>
            <a:fillRect/>
          </a:stretch>
        </p:blipFill>
        <p:spPr bwMode="auto">
          <a:xfrm flipH="1">
            <a:off x="4071934" y="3754316"/>
            <a:ext cx="1251585" cy="3103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melnitsaagency.ru/assets/cache_image/mult/person/1/4_540x0_16e.png"/>
          <p:cNvPicPr/>
          <p:nvPr/>
        </p:nvPicPr>
        <p:blipFill>
          <a:blip r:embed="rId5" cstate="print"/>
          <a:srcRect l="15979" r="14433"/>
          <a:stretch>
            <a:fillRect/>
          </a:stretch>
        </p:blipFill>
        <p:spPr bwMode="auto">
          <a:xfrm>
            <a:off x="5929322" y="3571876"/>
            <a:ext cx="1857388" cy="269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357290" y="2146966"/>
            <a:ext cx="64294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48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357290" y="285728"/>
            <a:ext cx="664373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cs typeface="Times New Roman" pitchFamily="18" charset="0"/>
              </a:rPr>
              <a:t>В Пермском крае проживают люди разных национальностей: Русские,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Удмурты,  Татары,  Башкиры,  Коми-пермяки.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C:\Users\SERG\Favorites\Downloads\481354-russkie-narodnye-33.jpg"/>
          <p:cNvPicPr/>
          <p:nvPr/>
        </p:nvPicPr>
        <p:blipFill>
          <a:blip r:embed="rId3" cstate="print"/>
          <a:srcRect r="4158" b="11571"/>
          <a:stretch>
            <a:fillRect/>
          </a:stretch>
        </p:blipFill>
        <p:spPr bwMode="auto">
          <a:xfrm>
            <a:off x="1071538" y="1785926"/>
            <a:ext cx="1774581" cy="2301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https://gas-kvas.com/uploads/posts/2023-02/1676531836_gas-kvas-com-p-kostyum-udmurtskii-detskii-risunok-12.jpg"/>
          <p:cNvPicPr/>
          <p:nvPr/>
        </p:nvPicPr>
        <p:blipFill>
          <a:blip r:embed="rId4" cstate="print">
            <a:clrChange>
              <a:clrFrom>
                <a:srgbClr val="F0F4FF"/>
              </a:clrFrom>
              <a:clrTo>
                <a:srgbClr val="F0F4FF">
                  <a:alpha val="0"/>
                </a:srgbClr>
              </a:clrTo>
            </a:clrChange>
          </a:blip>
          <a:srcRect l="10440" t="6601" r="51119"/>
          <a:stretch>
            <a:fillRect/>
          </a:stretch>
        </p:blipFill>
        <p:spPr bwMode="auto">
          <a:xfrm>
            <a:off x="3786182" y="1785926"/>
            <a:ext cx="1566499" cy="2275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goods-photos.static1-sima-land.com/items/7476441/3/700-nw.jpg"/>
          <p:cNvPicPr/>
          <p:nvPr/>
        </p:nvPicPr>
        <p:blipFill>
          <a:blip r:embed="rId5" cstate="print"/>
          <a:srcRect l="17246" t="7409" r="16386" b="7052"/>
          <a:stretch>
            <a:fillRect/>
          </a:stretch>
        </p:blipFill>
        <p:spPr bwMode="auto">
          <a:xfrm>
            <a:off x="6143636" y="1857364"/>
            <a:ext cx="1656621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C:\Users\SERG\Favorites\Downloads\1664424305_4-beolin-club-p-risunok-bashkirskii-natsionalnii-kostyum-k-5.jpg"/>
          <p:cNvPicPr/>
          <p:nvPr/>
        </p:nvPicPr>
        <p:blipFill>
          <a:blip r:embed="rId6" cstate="print"/>
          <a:srcRect l="20352" r="12777"/>
          <a:stretch>
            <a:fillRect/>
          </a:stretch>
        </p:blipFill>
        <p:spPr bwMode="auto">
          <a:xfrm>
            <a:off x="2500298" y="4000504"/>
            <a:ext cx="1643074" cy="2509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https://pickimage.ru/wp-content/uploads/images/detskie/nationalcomeysuit/komikostyum9.jpg"/>
          <p:cNvPicPr/>
          <p:nvPr/>
        </p:nvPicPr>
        <p:blipFill>
          <a:blip r:embed="rId7" cstate="print"/>
          <a:srcRect l="30107" t="18024" r="29046" b="5913"/>
          <a:stretch>
            <a:fillRect/>
          </a:stretch>
        </p:blipFill>
        <p:spPr bwMode="auto">
          <a:xfrm>
            <a:off x="5143504" y="4071942"/>
            <a:ext cx="1569795" cy="2482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https://melnitsaagency.ru/assets/cache_image/mult/person/1/4_540x0_16e.png"/>
          <p:cNvPicPr/>
          <p:nvPr/>
        </p:nvPicPr>
        <p:blipFill>
          <a:blip r:embed="rId3" cstate="print"/>
          <a:srcRect l="15979" r="14433"/>
          <a:stretch>
            <a:fillRect/>
          </a:stretch>
        </p:blipFill>
        <p:spPr bwMode="auto">
          <a:xfrm flipH="1">
            <a:off x="500034" y="1643050"/>
            <a:ext cx="2643206" cy="347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4479634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2571736" y="285728"/>
            <a:ext cx="507209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cs typeface="Times New Roman" pitchFamily="18" charset="0"/>
              </a:rPr>
              <a:t>Ребята, сегодня вы познакомитесь с традиционной 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кухней разных народов Пермского края.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https://klike.net/uploads/posts/2023-01/1674112115_3-4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2500306"/>
            <a:ext cx="1454747" cy="1028021"/>
          </a:xfrm>
          <a:prstGeom prst="rect">
            <a:avLst/>
          </a:prstGeom>
          <a:noFill/>
        </p:spPr>
      </p:pic>
      <p:sp>
        <p:nvSpPr>
          <p:cNvPr id="16388" name="AutoShape 4" descr="https://kartinki.pibig.info/uploads/posts/2023-04/thumbs/1682428181_kartinki-pibig-info-p-kartinki-risovaya-kasha-arti-vkontakte-2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2000240"/>
            <a:ext cx="2067900" cy="1309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91" name="AutoShape 7" descr="https://abrakadabra.fun/uploads/posts/2022-03/1646921065_1-abrakadabra-fun-p-tarelka-pelmenei-na-prozrachnom-fone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3286124"/>
            <a:ext cx="1691470" cy="974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4" name="Picture 10" descr="https://food-udm.ru/images/perepechi-s-yaytsom-kuregpuzen-perepech-110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4214818"/>
            <a:ext cx="2017504" cy="1428760"/>
          </a:xfrm>
          <a:prstGeom prst="rect">
            <a:avLst/>
          </a:prstGeom>
          <a:noFill/>
        </p:spPr>
      </p:pic>
      <p:pic>
        <p:nvPicPr>
          <p:cNvPr id="16" name="Picture 2" descr="https://s0.rbk.ru/v6_top_pics/media/img/1/80/75510584437880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3786190"/>
            <a:ext cx="1857388" cy="1263487"/>
          </a:xfrm>
          <a:prstGeom prst="rect">
            <a:avLst/>
          </a:prstGeom>
          <a:noFill/>
        </p:spPr>
      </p:pic>
      <p:pic>
        <p:nvPicPr>
          <p:cNvPr id="16396" name="Picture 12" descr="https://i.ytimg.com/vi/--a4YT_XIbs/maxresdefault.jpg?785705782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D4D4DC"/>
              </a:clrFrom>
              <a:clrTo>
                <a:srgbClr val="D4D4DC">
                  <a:alpha val="0"/>
                </a:srgbClr>
              </a:clrTo>
            </a:clrChange>
          </a:blip>
          <a:srcRect l="16755" r="13830" b="4255"/>
          <a:stretch>
            <a:fillRect/>
          </a:stretch>
        </p:blipFill>
        <p:spPr bwMode="auto">
          <a:xfrm>
            <a:off x="4429124" y="5072074"/>
            <a:ext cx="1933589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https://melnitsaagency.ru/assets/cache_image/mult/person/1/4_540x0_16e.png"/>
          <p:cNvPicPr/>
          <p:nvPr/>
        </p:nvPicPr>
        <p:blipFill>
          <a:blip r:embed="rId3" cstate="print"/>
          <a:srcRect l="15979" r="14433"/>
          <a:stretch>
            <a:fillRect/>
          </a:stretch>
        </p:blipFill>
        <p:spPr bwMode="auto">
          <a:xfrm>
            <a:off x="5572132" y="3071810"/>
            <a:ext cx="2643206" cy="347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4479634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1142976" y="-688144"/>
            <a:ext cx="5072098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Одно из наиболее известных блюд русской национальной кухни —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щи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Издавна считается, что хорошая хозяйка непременно должна уметь варить щи, ароматные, сытные, полезные для здоровья.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3108" y="428604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Русская национальная кухня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>
            <a:hlinkClick r:id="" action="ppaction://hlinkshowjump?jump=nextslide"/>
          </p:cNvPr>
          <p:cNvSpPr/>
          <p:nvPr/>
        </p:nvSpPr>
        <p:spPr>
          <a:xfrm>
            <a:off x="6786578" y="6215082"/>
            <a:ext cx="1571636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143240" y="428604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«Сварим ЩИ»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s://funforkids.ru/pictures/tomatopict/tomato014.png">
            <a:hlinkClick r:id="" action="ppaction://noaction">
              <a:snd r:embed="rId4" name="explode.wav"/>
            </a:hlinkClick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2428868"/>
            <a:ext cx="855902" cy="90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SERG\Favorites\Downloads\a032de4a-79ae-44c6-841c-feabdc16c9d7.jpg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2285992"/>
            <a:ext cx="1283584" cy="1283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SERG\Favorites\Downloads\1614554387_20-p-morkovka-kartinka-na-belom-fone-21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2428868"/>
            <a:ext cx="1761764" cy="868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printonic.ru/uploads/images/2016/03/26/img_56f69163e78c3.jpg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296" t="12570" r="9842" b="25140"/>
          <a:stretch>
            <a:fillRect/>
          </a:stretch>
        </p:blipFill>
        <p:spPr bwMode="auto">
          <a:xfrm>
            <a:off x="6286512" y="2214554"/>
            <a:ext cx="1678602" cy="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s://i.ytimg.com/vi/XnL9Tae529E/maxresdefault.jpg"/>
          <p:cNvPicPr/>
          <p:nvPr/>
        </p:nvPicPr>
        <p:blipFill>
          <a:blip r:embed="rId9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3571876"/>
            <a:ext cx="1327634" cy="706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s://raskraskirus.ru/wp-content/uploads/1/b/8/1b87d62c7554e077f289b4aae83f4281.jpeg"/>
          <p:cNvPicPr/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3357562"/>
            <a:ext cx="2042744" cy="99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s://webstockreview.net/images/cabbage-clipart-3.pn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29388" y="3571876"/>
            <a:ext cx="1495061" cy="1278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s://images-eu.ssl-images-amazon.com/images/I/31HwzOeJPPL._UL1000_.jpg"/>
          <p:cNvPicPr/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06" t="23191" r="3238" b="21126"/>
          <a:stretch>
            <a:fillRect/>
          </a:stretch>
        </p:blipFill>
        <p:spPr bwMode="auto">
          <a:xfrm>
            <a:off x="2357422" y="4572008"/>
            <a:ext cx="4429156" cy="2010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s://images-eu.ssl-images-amazon.com/images/I/31HwzOeJPPL._UL1000_.jpg"/>
          <p:cNvPicPr/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06" t="23191" r="3439" b="21126"/>
          <a:stretch>
            <a:fillRect/>
          </a:stretch>
        </p:blipFill>
        <p:spPr bwMode="auto">
          <a:xfrm>
            <a:off x="2285984" y="4572008"/>
            <a:ext cx="4429156" cy="2010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https://i.mycdn.me/i?r=AyH4iRPQ2q0otWIFepML2LxRcr-bXIXyCTM-dJ2wVBLHlA&amp;fn=h_768"/>
          <p:cNvPicPr/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286124"/>
            <a:ext cx="1464945" cy="3349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2214546" y="11429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Нажми  только 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овощи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которые нужны для приготовления щей.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25972 0.32546 " pathEditMode="relative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0.04236 L 0.10955 0.4407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68 0.00903 L -0.11198 0.4395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2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7 L -0.31493 0.25208 " pathEditMode="relative" ptsTypes="AA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0488" y="0"/>
            <a:ext cx="9234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214414" y="928670"/>
            <a:ext cx="5715040" cy="3582990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Ещё одно из традиционных национальных блюд русского народа была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каша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Ни одного важного дела или события не проходило в старину без каши. Каша считалась символом богатства и благополучия в семье. Так же считалось, что поев кашу можно было браться за большое дело, требующее много силы, ума и ловкости.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https://i.mycdn.me/i?r=AyH4iRPQ2q0otWIFepML2LxRcr-bXIXyCTM-dJ2wVBLHlA&amp;fn=h_768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858016" y="3214686"/>
            <a:ext cx="1464945" cy="3349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348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/>
          <p:nvPr/>
        </p:nvPicPr>
        <p:blipFill>
          <a:blip r:embed="rId4" cstate="print"/>
          <a:srcRect l="11029" t="28989" r="72135" b="40225"/>
          <a:stretch>
            <a:fillRect/>
          </a:stretch>
        </p:blipFill>
        <p:spPr bwMode="auto">
          <a:xfrm>
            <a:off x="6357950" y="3429000"/>
            <a:ext cx="1500198" cy="1578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age 2 of 31"/>
          <p:cNvPicPr/>
          <p:nvPr/>
        </p:nvPicPr>
        <p:blipFill>
          <a:blip r:embed="rId5" cstate="print"/>
          <a:srcRect l="5611" t="3300" r="19132" b="5263"/>
          <a:stretch>
            <a:fillRect/>
          </a:stretch>
        </p:blipFill>
        <p:spPr bwMode="auto">
          <a:xfrm>
            <a:off x="1071538" y="2357430"/>
            <a:ext cx="2500330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hlinkClick r:id="" action="ppaction://noaction">
              <a:snd r:embed="rId6" name="bomb.wav"/>
            </a:hlinkClick>
          </p:cNvPr>
          <p:cNvPicPr/>
          <p:nvPr/>
        </p:nvPicPr>
        <p:blipFill>
          <a:blip r:embed="rId7" cstate="print"/>
          <a:srcRect l="37206" t="27063" r="45615" b="42426"/>
          <a:stretch>
            <a:fillRect/>
          </a:stretch>
        </p:blipFill>
        <p:spPr bwMode="auto">
          <a:xfrm>
            <a:off x="6286512" y="1857364"/>
            <a:ext cx="1571636" cy="1521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hlinkClick r:id="" action="ppaction://noaction">
              <a:snd r:embed="rId6" name="bomb.wav"/>
            </a:hlinkClick>
          </p:cNvPr>
          <p:cNvPicPr/>
          <p:nvPr/>
        </p:nvPicPr>
        <p:blipFill>
          <a:blip r:embed="rId7" cstate="print"/>
          <a:srcRect l="10826" t="59736" r="71888" b="10461"/>
          <a:stretch>
            <a:fillRect/>
          </a:stretch>
        </p:blipFill>
        <p:spPr bwMode="auto">
          <a:xfrm>
            <a:off x="6215074" y="142852"/>
            <a:ext cx="1643074" cy="1585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hlinkClick r:id="" action="ppaction://noaction">
              <a:snd r:embed="rId6" name="bomb.wav"/>
            </a:hlinkClick>
          </p:cNvPr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000" t="27393" r="63261" b="41914"/>
          <a:stretch>
            <a:fillRect/>
          </a:stretch>
        </p:blipFill>
        <p:spPr bwMode="auto">
          <a:xfrm>
            <a:off x="6357950" y="5072074"/>
            <a:ext cx="1571635" cy="1460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428728" y="4286256"/>
            <a:ext cx="1782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Пшённая каша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0100" y="1428736"/>
            <a:ext cx="4929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Посмотри на картинку слева, выбери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крупу,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 которой сварена эта каша.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43240" y="571480"/>
            <a:ext cx="2586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«Варим кашу»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https://i.mycdn.me/i?r=AyH4iRPQ2q0otWIFepML2LxRcr-bXIXyCTM-dJ2wVBLHlA&amp;fn=h_768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858148" y="3508130"/>
            <a:ext cx="1464945" cy="3349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979 -0.00996 L -0.54497 0.126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" y="6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348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>
            <a:hlinkClick r:id="" action="ppaction://noaction">
              <a:snd r:embed="rId2" name="applause.wav"/>
            </a:hlinkClick>
          </p:cNvPr>
          <p:cNvPicPr/>
          <p:nvPr/>
        </p:nvPicPr>
        <p:blipFill>
          <a:blip r:embed="rId4" cstate="print"/>
          <a:srcRect l="10826" t="59736" r="71888" b="10461"/>
          <a:stretch>
            <a:fillRect/>
          </a:stretch>
        </p:blipFill>
        <p:spPr bwMode="auto">
          <a:xfrm>
            <a:off x="6286512" y="357166"/>
            <a:ext cx="1643074" cy="1585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hlinkClick r:id="" action="ppaction://noaction">
              <a:snd r:embed="rId5" name="bomb.wav"/>
            </a:hlinkClick>
          </p:cNvPr>
          <p:cNvPicPr/>
          <p:nvPr/>
        </p:nvPicPr>
        <p:blipFill>
          <a:blip r:embed="rId4" cstate="print"/>
          <a:srcRect l="37206" t="27063" r="45615" b="42426"/>
          <a:stretch>
            <a:fillRect/>
          </a:stretch>
        </p:blipFill>
        <p:spPr bwMode="auto">
          <a:xfrm>
            <a:off x="6357950" y="1928802"/>
            <a:ext cx="1571636" cy="1521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hlinkClick r:id="" action="ppaction://noaction">
              <a:snd r:embed="rId5" name="bomb.wav"/>
            </a:hlinkClick>
          </p:cNvPr>
          <p:cNvPicPr/>
          <p:nvPr/>
        </p:nvPicPr>
        <p:blipFill>
          <a:blip r:embed="rId6" cstate="print"/>
          <a:srcRect l="11029" t="28989" r="72135" b="40225"/>
          <a:stretch>
            <a:fillRect/>
          </a:stretch>
        </p:blipFill>
        <p:spPr bwMode="auto">
          <a:xfrm>
            <a:off x="6429388" y="3500438"/>
            <a:ext cx="1500198" cy="1578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hlinkClick r:id="" action="ppaction://noaction">
              <a:snd r:embed="rId5" name="bomb.wav"/>
            </a:hlinkClick>
          </p:cNvPr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000" t="27393" r="63261" b="41914"/>
          <a:stretch>
            <a:fillRect/>
          </a:stretch>
        </p:blipFill>
        <p:spPr bwMode="auto">
          <a:xfrm>
            <a:off x="6429388" y="5143512"/>
            <a:ext cx="1571635" cy="1460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https://static.tildacdn.com/tild3338-3534-4265-a335-383961323633/perlovka-copy.png"/>
          <p:cNvPicPr/>
          <p:nvPr/>
        </p:nvPicPr>
        <p:blipFill>
          <a:blip r:embed="rId7" cstate="print"/>
          <a:srcRect l="7407" t="8696" r="3704" b="8694"/>
          <a:stretch>
            <a:fillRect/>
          </a:stretch>
        </p:blipFill>
        <p:spPr bwMode="auto">
          <a:xfrm>
            <a:off x="1071538" y="2214554"/>
            <a:ext cx="2214578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1357290" y="1643050"/>
            <a:ext cx="1807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Перловая каша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2976" y="357166"/>
            <a:ext cx="4929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Посмотри на картинку слева, выбери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крупу,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 которой сварена эта каша.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https://melnitsaagency.ru/assets/cache_image/mult/person/1/4_540x0_16e.png"/>
          <p:cNvPicPr/>
          <p:nvPr/>
        </p:nvPicPr>
        <p:blipFill>
          <a:blip r:embed="rId8" cstate="print"/>
          <a:srcRect l="15979" r="14433"/>
          <a:stretch>
            <a:fillRect/>
          </a:stretch>
        </p:blipFill>
        <p:spPr bwMode="auto">
          <a:xfrm flipH="1">
            <a:off x="3143240" y="2428868"/>
            <a:ext cx="264320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76 -0.03518 L -0.55295 0.594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" y="3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0846" y="0"/>
            <a:ext cx="92348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643042" y="357166"/>
            <a:ext cx="59611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Удмуртская кухня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285852" y="82002"/>
            <a:ext cx="678661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Когда речь заходит об удмуртской национальной кухне, прежде всего, подразумеваются пельмени. Да, именно пельмени, которые во всем мире считаются исконно русской едой, попали в Россию из Пермского края от предков нынешних удмуртов и коми. Об этом говорит само название блюда. Пельмень удмурты называют «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пельнянь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» :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пель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- ухо, нянь - хлеб, то есть хлебное ухо. Действительно, он и похож на ухо.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https://melnitsaagency.ru/assets/cache_image/mult/person/21/3Bgtr_Nastasya_540x484x2_540x0_16e.png"/>
          <p:cNvPicPr/>
          <p:nvPr/>
        </p:nvPicPr>
        <p:blipFill>
          <a:blip r:embed="rId3" cstate="print"/>
          <a:srcRect l="30324" r="29167"/>
          <a:stretch>
            <a:fillRect/>
          </a:stretch>
        </p:blipFill>
        <p:spPr bwMode="auto">
          <a:xfrm flipH="1">
            <a:off x="7892415" y="3754316"/>
            <a:ext cx="1251585" cy="3103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406</Words>
  <Application>Microsoft Office PowerPoint</Application>
  <PresentationFormat>Экран (4:3)</PresentationFormat>
  <Paragraphs>42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   Ещё одно из традиционных национальных блюд русского народа была  каша. Ни одного важного дела или события не проходило в старину без каши. Каша считалась символом богатства и благополучия в семье. Так же считалось, что поев кашу можно было браться за большое дело, требующее много силы, ума и ловкости.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SERG</dc:creator>
  <cp:lastModifiedBy>SERG</cp:lastModifiedBy>
  <cp:revision>62</cp:revision>
  <dcterms:created xsi:type="dcterms:W3CDTF">2023-11-29T17:01:50Z</dcterms:created>
  <dcterms:modified xsi:type="dcterms:W3CDTF">2023-12-03T18:17:01Z</dcterms:modified>
</cp:coreProperties>
</file>